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30"/>
  </p:notesMasterIdLst>
  <p:handoutMasterIdLst>
    <p:handoutMasterId r:id="rId31"/>
  </p:handoutMasterIdLst>
  <p:sldIdLst>
    <p:sldId id="341" r:id="rId2"/>
    <p:sldId id="365" r:id="rId3"/>
    <p:sldId id="337" r:id="rId4"/>
    <p:sldId id="400" r:id="rId5"/>
    <p:sldId id="413" r:id="rId6"/>
    <p:sldId id="414" r:id="rId7"/>
    <p:sldId id="415" r:id="rId8"/>
    <p:sldId id="416" r:id="rId9"/>
    <p:sldId id="419" r:id="rId10"/>
    <p:sldId id="420" r:id="rId11"/>
    <p:sldId id="423" r:id="rId12"/>
    <p:sldId id="422" r:id="rId13"/>
    <p:sldId id="428" r:id="rId14"/>
    <p:sldId id="426" r:id="rId15"/>
    <p:sldId id="430" r:id="rId16"/>
    <p:sldId id="434" r:id="rId17"/>
    <p:sldId id="435" r:id="rId18"/>
    <p:sldId id="436" r:id="rId19"/>
    <p:sldId id="438" r:id="rId20"/>
    <p:sldId id="439" r:id="rId21"/>
    <p:sldId id="447" r:id="rId22"/>
    <p:sldId id="440" r:id="rId23"/>
    <p:sldId id="441" r:id="rId24"/>
    <p:sldId id="442" r:id="rId25"/>
    <p:sldId id="443" r:id="rId26"/>
    <p:sldId id="444" r:id="rId27"/>
    <p:sldId id="445" r:id="rId28"/>
    <p:sldId id="446" r:id="rId29"/>
  </p:sldIdLst>
  <p:sldSz cx="9144000" cy="6858000" type="screen4x3"/>
  <p:notesSz cx="6858000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67" autoAdjust="0"/>
  </p:normalViewPr>
  <p:slideViewPr>
    <p:cSldViewPr>
      <p:cViewPr varScale="1">
        <p:scale>
          <a:sx n="75" d="100"/>
          <a:sy n="75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08"/>
      </p:cViewPr>
      <p:guideLst>
        <p:guide orient="horz" pos="290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1"/>
            <a:ext cx="2971800" cy="4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5921"/>
            <a:ext cx="2971800" cy="46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8775921"/>
            <a:ext cx="2971800" cy="46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7A0AFCE-C6FB-4949-92A2-B95F2840A9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1"/>
            <a:ext cx="2971800" cy="4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693738"/>
            <a:ext cx="46148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8765"/>
            <a:ext cx="5486400" cy="415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5921"/>
            <a:ext cx="2971800" cy="46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8775921"/>
            <a:ext cx="2971800" cy="46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9" tIns="46059" rIns="92119" bIns="460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AE8FD8D-BAE2-487A-9314-0F61623188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B499C-F7DA-4733-AE35-7721DF07E12E}" type="slidenum">
              <a:rPr lang="en-US"/>
              <a:pPr/>
              <a:t>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295" indent="-230295"/>
            <a:r>
              <a:rPr lang="en-US" dirty="0" smtClean="0"/>
              <a:t>A theoretical</a:t>
            </a:r>
            <a:r>
              <a:rPr lang="en-US" baseline="0" dirty="0" smtClean="0"/>
              <a:t> paper: program evaluation VS. stochastic dominance</a:t>
            </a:r>
            <a:endParaRPr lang="en-US" dirty="0" smtClean="0"/>
          </a:p>
          <a:p>
            <a:pPr marL="230295" indent="-230295"/>
            <a:r>
              <a:rPr lang="en-US" dirty="0" smtClean="0"/>
              <a:t>Empirical application: ALRMP evaluation</a:t>
            </a:r>
            <a:r>
              <a:rPr lang="en-US" baseline="0" dirty="0" smtClean="0"/>
              <a:t> project</a:t>
            </a:r>
            <a:endParaRPr lang="en-US" dirty="0" smtClean="0"/>
          </a:p>
          <a:p>
            <a:pPr marL="230295" indent="-230295"/>
            <a:r>
              <a:rPr lang="en-US" dirty="0" smtClean="0"/>
              <a:t>AAEA paper </a:t>
            </a:r>
            <a:r>
              <a:rPr lang="en-US" dirty="0" smtClean="0">
                <a:sym typeface="Wingdings" pitchFamily="2" charset="2"/>
              </a:rPr>
              <a:t> comments, please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much as this is true for many parts of the worlds</a:t>
            </a:r>
            <a:r>
              <a:rPr lang="en-US" baseline="0" dirty="0" smtClean="0"/>
              <a:t> in terms of MDGs, also for villages in rural India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we do about this as researchers?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aspect: who moves in and out of poverty? </a:t>
            </a:r>
            <a:r>
              <a:rPr lang="en-US" baseline="0" dirty="0" err="1" smtClean="0"/>
              <a:t>Characterstics</a:t>
            </a:r>
            <a:r>
              <a:rPr lang="en-US" baseline="0" dirty="0" smtClean="0"/>
              <a:t> and targeting?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6BAF0-E337-40F7-BD94-72440BE6A1AF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next slide: So</a:t>
            </a:r>
            <a:r>
              <a:rPr lang="en-US" baseline="0" dirty="0" smtClean="0"/>
              <a:t> what is the key drawback of standard PE methods?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 dummy</a:t>
            </a:r>
          </a:p>
          <a:p>
            <a:r>
              <a:rPr lang="en-US" dirty="0" smtClean="0"/>
              <a:t>Few observations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 you think of the fit? Not bad given just location dummies and NDVI?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 monotonic utilitarian welfare functions. Less malnutrition is better, regardless for whom.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be a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such that </a:t>
            </a:r>
            <a:r>
              <a:rPr lang="en-US" i="1" dirty="0" smtClean="0"/>
              <a:t>u</a:t>
            </a:r>
            <a:r>
              <a:rPr lang="en-US" dirty="0" smtClean="0"/>
              <a:t>’’&lt;0. This subset of social welfare functions represents equality preference in that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 Finally, 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’’’&gt;0.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contains the transfer sensitive social welfare functions which value a transfer more highly the lower in the distribution it occurs.</a:t>
            </a:r>
          </a:p>
          <a:p>
            <a:r>
              <a:rPr lang="en-US" dirty="0" smtClean="0"/>
              <a:t>Again, with a nutritional indicator this is only defensible up to a certain point, but certainly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significant,</a:t>
            </a:r>
            <a:r>
              <a:rPr lang="en-US" baseline="0" dirty="0" smtClean="0"/>
              <a:t> even with very large sample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data</a:t>
            </a:r>
            <a:r>
              <a:rPr lang="en-US" baseline="0" dirty="0" smtClean="0"/>
              <a:t> sets; 2 indicators for panel data</a:t>
            </a:r>
          </a:p>
          <a:p>
            <a:r>
              <a:rPr lang="en-US" baseline="0" dirty="0" smtClean="0"/>
              <a:t>Significant results for individual data</a:t>
            </a:r>
          </a:p>
          <a:p>
            <a:r>
              <a:rPr lang="en-US" baseline="0" dirty="0" smtClean="0"/>
              <a:t>08 and control dominate</a:t>
            </a:r>
          </a:p>
          <a:p>
            <a:r>
              <a:rPr lang="en-US" baseline="0" dirty="0" smtClean="0"/>
              <a:t>DD only for panel data (focus for the rest, as new method for this)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baseline="0" dirty="0" smtClean="0"/>
              <a:t>Look at some of these results in more detail (across whole distribution)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887A0E-9E78-4055-B774-6033F1A41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FFFEEC-67DD-4F16-A701-43070F666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6339-6566-4515-81C2-17C4DDA6C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D7E5-C236-4199-B7E4-E717636F4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4648200" cy="304800"/>
          </a:xfrm>
        </p:spPr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DC2ABE-9B84-4481-A200-85B3845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1-90C0-4631-894F-5966F834C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B568-55E6-4314-B7A9-9BF0A8565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96AF-AA05-4333-9226-C7CB3A5AE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400800"/>
            <a:ext cx="2514600" cy="3048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100" i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74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1.docx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648200"/>
            <a:ext cx="7696200" cy="1524000"/>
          </a:xfrm>
        </p:spPr>
        <p:txBody>
          <a:bodyPr>
            <a:normAutofit/>
          </a:bodyPr>
          <a:lstStyle/>
          <a:p>
            <a:r>
              <a:rPr lang="en-US" b="1" i="1" dirty="0"/>
              <a:t>Felix </a:t>
            </a:r>
            <a:r>
              <a:rPr lang="en-US" b="1" i="1" dirty="0" smtClean="0"/>
              <a:t>Naschold</a:t>
            </a:r>
            <a:r>
              <a:rPr lang="en-US" i="1" dirty="0" smtClean="0"/>
              <a:t> </a:t>
            </a:r>
            <a:r>
              <a:rPr lang="en-US" sz="2400" dirty="0" smtClean="0"/>
              <a:t>Cornell University &amp; University of Wyoming</a:t>
            </a:r>
            <a:endParaRPr lang="en-US" dirty="0" smtClean="0"/>
          </a:p>
          <a:p>
            <a:r>
              <a:rPr lang="en-US" b="1" i="1" dirty="0" smtClean="0"/>
              <a:t>Christopher B. Barrett</a:t>
            </a:r>
            <a:r>
              <a:rPr lang="en-US" dirty="0" smtClean="0"/>
              <a:t> </a:t>
            </a:r>
            <a:r>
              <a:rPr lang="en-US" sz="2400" dirty="0" smtClean="0"/>
              <a:t>Cornell University</a:t>
            </a:r>
            <a:endParaRPr lang="en-US" dirty="0" smtClean="0"/>
          </a:p>
          <a:p>
            <a:r>
              <a:rPr lang="en-US" dirty="0" smtClean="0"/>
              <a:t>AAEA 27 July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stochastic dominance approach to program evaluation 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429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And an application to child nutritional status in arid and semi-arid Kenya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SD to DD estimation –</a:t>
            </a:r>
            <a:br>
              <a:rPr lang="en-US" dirty="0" smtClean="0"/>
            </a:br>
            <a:r>
              <a:rPr lang="en-US" dirty="0" smtClean="0"/>
              <a:t>2 differences in interpretation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Cut-off point in terms of changes not levels.</a:t>
            </a:r>
          </a:p>
          <a:p>
            <a:r>
              <a:rPr lang="en-US" dirty="0" err="1" smtClean="0"/>
              <a:t>Cdf</a:t>
            </a:r>
            <a:r>
              <a:rPr lang="en-US" dirty="0" smtClean="0"/>
              <a:t> orders changes from most negative to most positive </a:t>
            </a:r>
            <a:r>
              <a:rPr lang="en-US" dirty="0" smtClean="0">
                <a:sym typeface="Wingdings" pitchFamily="2" charset="2"/>
              </a:rPr>
              <a:t> ‘poverty blind</a:t>
            </a:r>
            <a:r>
              <a:rPr lang="en-US" dirty="0" smtClean="0">
                <a:sym typeface="Wingdings" pitchFamily="2" charset="2"/>
              </a:rPr>
              <a:t>’ or ‘malnutrition blind’.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(Partial) remedy: run on subset of ever-poor/always-poor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2. Interpretation of dominance orders</a:t>
            </a:r>
          </a:p>
          <a:p>
            <a:r>
              <a:rPr lang="en-US" dirty="0" smtClean="0">
                <a:sym typeface="Wingdings" pitchFamily="2" charset="2"/>
              </a:rPr>
              <a:t>FOD: d</a:t>
            </a:r>
            <a:r>
              <a:rPr lang="en-US" dirty="0" smtClean="0"/>
              <a:t>ifferences in distributions of changes between intervention and control sublocations</a:t>
            </a:r>
          </a:p>
          <a:p>
            <a:r>
              <a:rPr lang="en-US" dirty="0" smtClean="0"/>
              <a:t>SOD: degree of concentration of these changes at lower end of distributions</a:t>
            </a:r>
          </a:p>
          <a:p>
            <a:r>
              <a:rPr lang="en-US" dirty="0" smtClean="0"/>
              <a:t>TOD: additional weight to lower end of distribution. </a:t>
            </a:r>
            <a:r>
              <a:rPr lang="en-US" i="1" dirty="0" smtClean="0"/>
              <a:t>Sense in doing this for welfare changes irrespective of absolute welfare?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and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Arid and Semi-arid district in Kenya</a:t>
            </a:r>
          </a:p>
          <a:p>
            <a:pPr lvl="1"/>
            <a:r>
              <a:rPr lang="en-US" dirty="0" smtClean="0"/>
              <a:t>Characterized </a:t>
            </a:r>
            <a:r>
              <a:rPr lang="en-US" dirty="0" smtClean="0"/>
              <a:t>by pastoralism</a:t>
            </a:r>
          </a:p>
          <a:p>
            <a:pPr lvl="1"/>
            <a:r>
              <a:rPr lang="en-US" dirty="0" smtClean="0"/>
              <a:t>Highest poverty incidences in Kenya, high infant mortality and malnutrition levels above emergency </a:t>
            </a:r>
            <a:r>
              <a:rPr lang="en-US" dirty="0" smtClean="0"/>
              <a:t>thresholds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From Arid Lands Resource Management Project Phase II</a:t>
            </a:r>
          </a:p>
          <a:p>
            <a:pPr lvl="1"/>
            <a:r>
              <a:rPr lang="en-US" dirty="0" smtClean="0"/>
              <a:t>28 districts, 128 sublocations, June 05- Aug 09, 600,000 obs.</a:t>
            </a:r>
          </a:p>
          <a:p>
            <a:pPr lvl="1"/>
            <a:r>
              <a:rPr lang="en-US" dirty="0" smtClean="0"/>
              <a:t>Welfare Indicator: </a:t>
            </a:r>
            <a:r>
              <a:rPr lang="en-US" dirty="0" smtClean="0"/>
              <a:t>MUAC Z-scores</a:t>
            </a:r>
            <a:endParaRPr lang="en-US" dirty="0" smtClean="0"/>
          </a:p>
          <a:p>
            <a:pPr lvl="1"/>
            <a:r>
              <a:rPr lang="en-US" dirty="0" smtClean="0"/>
              <a:t>Severe amount of </a:t>
            </a:r>
            <a:r>
              <a:rPr lang="en-US" dirty="0" smtClean="0"/>
              <a:t>malnutrition: </a:t>
            </a:r>
          </a:p>
          <a:p>
            <a:pPr lvl="2"/>
            <a:r>
              <a:rPr lang="en-US" dirty="0" smtClean="0"/>
              <a:t>10 percent of children have Z-scores below -1.54 and -2.55 </a:t>
            </a:r>
          </a:p>
          <a:p>
            <a:pPr lvl="2"/>
            <a:r>
              <a:rPr lang="en-US" dirty="0" smtClean="0"/>
              <a:t>25 percent of children have Z-scores below -1.15 and -2.06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pseudo panel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Sublocation-specific pseudo panel 2005/06-2008/09</a:t>
            </a:r>
          </a:p>
          <a:p>
            <a:r>
              <a:rPr lang="en-US" dirty="0" smtClean="0"/>
              <a:t>Why pseudo-panel?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Inconsistent child identifiers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MUAC data not available for all children in all months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Graduation out of and birth into the sample</a:t>
            </a:r>
          </a:p>
          <a:p>
            <a:pPr marL="502920" indent="-457200"/>
            <a:r>
              <a:rPr lang="en-US" dirty="0" smtClean="0"/>
              <a:t>How?</a:t>
            </a:r>
          </a:p>
          <a:p>
            <a:pPr marL="777240" lvl="1" indent="-457200"/>
            <a:r>
              <a:rPr lang="en-US" dirty="0" smtClean="0"/>
              <a:t>14 summary statistics – mean &amp; percentiles and ‘poverty measures’</a:t>
            </a:r>
          </a:p>
          <a:p>
            <a:pPr marL="777240" lvl="1" indent="-457200"/>
            <a:r>
              <a:rPr lang="en-US" dirty="0" smtClean="0"/>
              <a:t>Focus on malnourished children</a:t>
            </a:r>
          </a:p>
          <a:p>
            <a:pPr marL="777240" lvl="1" indent="-457200"/>
            <a:r>
              <a:rPr lang="en-US" dirty="0" smtClean="0"/>
              <a:t>Thus, present analysis</a:t>
            </a:r>
            <a:r>
              <a:rPr lang="en-US" i="1" dirty="0" smtClean="0"/>
              <a:t> median MUAC Z-score of children below 0</a:t>
            </a:r>
          </a:p>
          <a:p>
            <a:pPr marL="777240" lvl="1" indent="-457200"/>
            <a:r>
              <a:rPr lang="en-US" dirty="0" smtClean="0"/>
              <a:t>Control and intervention according to project investment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DD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Pseudo panel regression model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statistically significant average program impact</a:t>
            </a:r>
          </a:p>
          <a:p>
            <a:endParaRPr lang="en-US" dirty="0"/>
          </a:p>
        </p:txBody>
      </p:sp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1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05000"/>
            <a:ext cx="729615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Results – DD regression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85802" y="1066804"/>
          <a:ext cx="8000999" cy="5155889"/>
        </p:xfrm>
        <a:graphic>
          <a:graphicData uri="http://schemas.openxmlformats.org/drawingml/2006/table">
            <a:tbl>
              <a:tblPr/>
              <a:tblGrid>
                <a:gridCol w="2372537"/>
                <a:gridCol w="1163639"/>
                <a:gridCol w="1096623"/>
                <a:gridCol w="1096623"/>
                <a:gridCol w="1174954"/>
                <a:gridCol w="1096623"/>
              </a:tblGrid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10th percentile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25th percentile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intervention dummy based on ALRMP investment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0.0832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(0.248)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(0.316)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(0.371)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(0.188)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(0.155)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change in NDVI 2005/06-08/09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1.308*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2.611***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2.058***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0.927*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0.768*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(0.0545)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(0.00294)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(0.00754)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(0.0997)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(0.0767)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squared change in NDVI 2005/06-08/09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-12.91**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-8.672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-12.70*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-0.954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1.924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(0.0293)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(0.136)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(0.0510)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(0.802)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(0.479)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0.501***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0.892***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0.839***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0.203***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0.120***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(2.99e-07)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(1.40e-08)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(8.70e-09)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(0.000133)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(0.00114)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0.319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0.249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0.280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2133600"/>
            <a:ext cx="8305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Dominance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steps:</a:t>
            </a:r>
          </a:p>
          <a:p>
            <a:r>
              <a:rPr lang="en-US" dirty="0" smtClean="0"/>
              <a:t>Steps 1 &amp; 2: Simple differences </a:t>
            </a:r>
          </a:p>
          <a:p>
            <a:pPr lvl="1"/>
            <a:r>
              <a:rPr lang="en-US" dirty="0" smtClean="0"/>
              <a:t>SD within control and treatment over time: </a:t>
            </a:r>
            <a:br>
              <a:rPr lang="en-US" dirty="0" smtClean="0"/>
            </a:br>
            <a:r>
              <a:rPr lang="en-US" dirty="0" smtClean="0"/>
              <a:t>no difference in trends. Both improved slightly</a:t>
            </a:r>
          </a:p>
          <a:p>
            <a:pPr lvl="1"/>
            <a:r>
              <a:rPr lang="en-US" dirty="0" smtClean="0"/>
              <a:t>SD control vs. treatment at beginning and at end: </a:t>
            </a:r>
            <a:br>
              <a:rPr lang="en-US" dirty="0" smtClean="0"/>
            </a:br>
            <a:r>
              <a:rPr lang="en-US" dirty="0" smtClean="0"/>
              <a:t>control sublocations dominate in most cases, intervention never</a:t>
            </a:r>
          </a:p>
          <a:p>
            <a:r>
              <a:rPr lang="en-US" dirty="0" smtClean="0"/>
              <a:t>Step 3: SD on DD (results focus for today)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46466" name="Picture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4191000" cy="3038475"/>
          </a:xfrm>
          <a:prstGeom prst="rect">
            <a:avLst/>
          </a:prstGeom>
          <a:noFill/>
        </p:spPr>
      </p:pic>
      <p:pic>
        <p:nvPicPr>
          <p:cNvPr id="446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505200"/>
            <a:ext cx="4267200" cy="310515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848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Existing program evaluation approaches </a:t>
            </a:r>
            <a:r>
              <a:rPr lang="en-US" dirty="0" smtClean="0">
                <a:sym typeface="Wingdings" pitchFamily="2" charset="2"/>
              </a:rPr>
              <a:t> average treatment effect</a:t>
            </a:r>
          </a:p>
          <a:p>
            <a:r>
              <a:rPr lang="en-US" dirty="0" smtClean="0">
                <a:sym typeface="Wingdings" pitchFamily="2" charset="2"/>
              </a:rPr>
              <a:t>This paper: new SD-based method to evaluate impact across entire distribution for non-experimental data</a:t>
            </a:r>
          </a:p>
          <a:p>
            <a:r>
              <a:rPr lang="en-US" dirty="0" smtClean="0">
                <a:sym typeface="Wingdings" pitchFamily="2" charset="2"/>
              </a:rPr>
              <a:t>Results show practical importance of looking beyond averages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Standard DD regressions: no impact at the mean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SD DD: intervention sublocations had fewer negative observations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ALRMP II may have functioned as nutritional safety net (though only correlation, no way to get at causality)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Program Evaluation Methods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design they focus on mean. Ex: “average treatment effect”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 practice often interested in distributional impact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Limited possibility for doing this by splitting sample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Stochastic dominance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design look at entire distribution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Now commonly used in snapshot welfare comparisons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But not for program evaluation. Ex: “differences-in-differences”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This paper merges the two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Diff-in-Diff (DD) evaluation using stochastic dominance (SD)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772400" cy="1143000"/>
          </a:xfrm>
        </p:spPr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SD to DD estimation –</a:t>
            </a:r>
            <a:br>
              <a:rPr lang="en-US" dirty="0" smtClean="0"/>
            </a:br>
            <a:r>
              <a:rPr lang="en-US" dirty="0" smtClean="0"/>
              <a:t>controlling for covariates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regression DD: simply add (linear) controls</a:t>
            </a:r>
          </a:p>
          <a:p>
            <a:r>
              <a:rPr lang="en-US" dirty="0" smtClean="0"/>
              <a:t>In SD-DD need a two step method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Regress outcome variable on covariates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Use residuals (the unexplained variation) in SD DD</a:t>
            </a:r>
          </a:p>
          <a:p>
            <a:pPr marL="502920" indent="-457200"/>
            <a:r>
              <a:rPr lang="en-US" dirty="0" smtClean="0"/>
              <a:t>In application below first stage controls for drought (NDVI)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SD, poverty &amp; social welfare orderings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SD and Poverty orderings</a:t>
            </a:r>
          </a:p>
          <a:p>
            <a:r>
              <a:rPr lang="en-US" dirty="0" smtClean="0"/>
              <a:t>Let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denote stochastic dominance of order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stand for poverty ordering (‘has less poverty’)</a:t>
            </a:r>
          </a:p>
          <a:p>
            <a:r>
              <a:rPr lang="en-US" dirty="0" smtClean="0"/>
              <a:t>Let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=s-1</a:t>
            </a:r>
          </a:p>
          <a:p>
            <a:r>
              <a:rPr lang="en-US" dirty="0" smtClean="0">
                <a:latin typeface="Calibri"/>
              </a:rPr>
              <a:t>Then </a:t>
            </a:r>
            <a:r>
              <a:rPr lang="en-US" dirty="0" smtClean="0"/>
              <a:t>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B</a:t>
            </a:r>
          </a:p>
          <a:p>
            <a:r>
              <a:rPr lang="en-US" dirty="0" smtClean="0"/>
              <a:t>SD and Poverty orderings are nested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3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3</a:t>
            </a:r>
            <a:r>
              <a:rPr lang="en-US" dirty="0" smtClean="0"/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SD, poverty &amp; social welfare orderings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Poverty and Welfare orderings (Foster and </a:t>
            </a:r>
            <a:r>
              <a:rPr lang="en-US" dirty="0" err="1" smtClean="0"/>
              <a:t>Shorrocks</a:t>
            </a:r>
            <a:r>
              <a:rPr lang="en-US" dirty="0" smtClean="0"/>
              <a:t> 1988)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(F) be the class of symmetric utilitarian welfare functions</a:t>
            </a:r>
          </a:p>
          <a:p>
            <a:r>
              <a:rPr lang="en-US" dirty="0" smtClean="0"/>
              <a:t>Then 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err="1" smtClean="0"/>
              <a:t>U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represents the monotonic utilitarian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’&gt;0. Less malnutrition is better, regardless for whom.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represents equality preference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’’&lt;0.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represents transfer sensitive social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’’’&gt;0. A transfer is valued more lower in the distribution</a:t>
            </a:r>
          </a:p>
          <a:p>
            <a:r>
              <a:rPr lang="en-US" dirty="0" err="1" smtClean="0"/>
              <a:t>Bottomline</a:t>
            </a:r>
            <a:r>
              <a:rPr lang="en-US" dirty="0" smtClean="0"/>
              <a:t>: For welfare levels tests up to third order make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data (2) – extent of malnutrition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2106613"/>
            <a:ext cx="11648692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 Regression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MUAC Z-score regression</a:t>
            </a:r>
          </a:p>
          <a:p>
            <a:r>
              <a:rPr lang="en-US" dirty="0" smtClean="0"/>
              <a:t>To test program impact with much larger data set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Still no statistically significant average program impact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23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590800"/>
            <a:ext cx="7590183" cy="435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8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DD regression </a:t>
            </a:r>
            <a:r>
              <a:rPr lang="en-US" dirty="0" err="1" smtClean="0"/>
              <a:t>indiv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1219200" y="990600"/>
          <a:ext cx="6477000" cy="5257808"/>
        </p:xfrm>
        <a:graphic>
          <a:graphicData uri="http://schemas.openxmlformats.org/drawingml/2006/table">
            <a:tbl>
              <a:tblPr/>
              <a:tblGrid>
                <a:gridCol w="4280894"/>
                <a:gridCol w="2196106"/>
              </a:tblGrid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Dependent variable: Individual MUAC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Z-score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56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time dummy  (=1 for 2008/09)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0.0785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(0.290)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control - intervention by investment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-0.0576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(0.425)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Diff in diff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0.0245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(0.782)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Normalized Difference Vegetation Index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1.029***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(6.25e-07)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-1.391***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271061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0.033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219200" y="3276600"/>
            <a:ext cx="617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table of SD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3393" name="Object 1"/>
          <p:cNvGraphicFramePr>
            <a:graphicFrameLocks noChangeAspect="1"/>
          </p:cNvGraphicFramePr>
          <p:nvPr/>
        </p:nvGraphicFramePr>
        <p:xfrm>
          <a:off x="-1" y="751559"/>
          <a:ext cx="9144001" cy="5573041"/>
        </p:xfrm>
        <a:graphic>
          <a:graphicData uri="http://schemas.openxmlformats.org/presentationml/2006/ole">
            <p:oleObj spid="_x0000_s464898" name="Document" r:id="rId4" imgW="7438480" imgH="4535686" progId="Word.Document.12">
              <p:embed/>
            </p:oleObj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924800" y="1600200"/>
            <a:ext cx="1066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24800" y="3048000"/>
            <a:ext cx="9906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Contributions of this paper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Proposes DD-based SD method for program evaluation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First application to evaluating welfare changes over time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Specific application to new dataset on changes in child nutrition in arid and semi-arid lands (ASAL) of Kenya</a:t>
            </a:r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Unique, large dataset of 600,000+ observations collected by the Arid Lands Resource Management Project (ALRMP II)</a:t>
            </a:r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(one of) first to use Z-scores of Mid-upper arm circumference (MUAC)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(relatively) straight-forward extension of SD to dynamic context: static SD results carry over</a:t>
            </a:r>
          </a:p>
          <a:p>
            <a:pPr lvl="1"/>
            <a:r>
              <a:rPr lang="en-US" dirty="0" smtClean="0"/>
              <a:t>Interpretation differs (as based on </a:t>
            </a:r>
            <a:r>
              <a:rPr lang="en-US" dirty="0" err="1" smtClean="0"/>
              <a:t>cdfs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Only up to second order SD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Empirical results</a:t>
            </a:r>
          </a:p>
          <a:p>
            <a:pPr lvl="1"/>
            <a:r>
              <a:rPr lang="en-US" dirty="0" smtClean="0"/>
              <a:t>Child malnutrition in Kenyan ASALs remains dire</a:t>
            </a:r>
          </a:p>
          <a:p>
            <a:pPr lvl="1"/>
            <a:r>
              <a:rPr lang="en-US" dirty="0" smtClean="0"/>
              <a:t>No average treatment effect of ALRMP expenditures</a:t>
            </a:r>
          </a:p>
          <a:p>
            <a:pPr lvl="1"/>
            <a:r>
              <a:rPr lang="en-US" dirty="0" smtClean="0"/>
              <a:t>Differential impact with fewer negative changes in treatment sublocations</a:t>
            </a:r>
          </a:p>
          <a:p>
            <a:pPr lvl="1"/>
            <a:r>
              <a:rPr lang="en-US" dirty="0" smtClean="0"/>
              <a:t>ALRMP a nutritional safety net?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evaluation (PE)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Fundamental problem of PE: want to but cannot observe a person’s outcomes in treatment and control state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 1: make treatment and control look the same (randomization)</a:t>
            </a:r>
          </a:p>
          <a:p>
            <a:pPr lvl="1"/>
            <a:r>
              <a:rPr lang="en-US" dirty="0" smtClean="0"/>
              <a:t>Gives average treatment effect </a:t>
            </a:r>
          </a:p>
          <a:p>
            <a:r>
              <a:rPr lang="en-US" dirty="0" smtClean="0"/>
              <a:t>Solution 2: compare changes across treatment and control (</a:t>
            </a:r>
            <a:r>
              <a:rPr lang="en-US" dirty="0" smtClean="0"/>
              <a:t>Difference-in-Difference)</a:t>
            </a:r>
            <a:endParaRPr lang="en-US" dirty="0" smtClean="0"/>
          </a:p>
          <a:p>
            <a:pPr lvl="1"/>
            <a:r>
              <a:rPr lang="en-US" dirty="0" smtClean="0"/>
              <a:t>Gives average treatment effect: </a:t>
            </a:r>
          </a:p>
          <a:p>
            <a:endParaRPr lang="en-US" dirty="0"/>
          </a:p>
        </p:txBody>
      </p:sp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1" name="Object 1"/>
          <p:cNvGraphicFramePr>
            <a:graphicFrameLocks noChangeAspect="1"/>
          </p:cNvGraphicFramePr>
          <p:nvPr/>
        </p:nvGraphicFramePr>
        <p:xfrm>
          <a:off x="1447800" y="2362201"/>
          <a:ext cx="2209800" cy="623943"/>
        </p:xfrm>
        <a:graphic>
          <a:graphicData uri="http://schemas.openxmlformats.org/presentationml/2006/ole">
            <p:oleObj spid="_x0000_s419841" name="Equation" r:id="rId4" imgW="812447" imgH="228501" progId="Equation.DSMT4">
              <p:embed/>
            </p:oleObj>
          </a:graphicData>
        </a:graphic>
      </p:graphicFrame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3" name="Object 3"/>
          <p:cNvGraphicFramePr>
            <a:graphicFrameLocks noChangeAspect="1"/>
          </p:cNvGraphicFramePr>
          <p:nvPr/>
        </p:nvGraphicFramePr>
        <p:xfrm>
          <a:off x="4926013" y="4038600"/>
          <a:ext cx="3311525" cy="609600"/>
        </p:xfrm>
        <a:graphic>
          <a:graphicData uri="http://schemas.openxmlformats.org/presentationml/2006/ole">
            <p:oleObj spid="_x0000_s419843" name="Equation" r:id="rId5" imgW="1396800" imgH="253800" progId="Equation.DSMT4">
              <p:embed/>
            </p:oleObj>
          </a:graphicData>
        </a:graphic>
      </p:graphicFrame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5" name="Object 5"/>
          <p:cNvGraphicFramePr>
            <a:graphicFrameLocks noChangeAspect="1"/>
          </p:cNvGraphicFramePr>
          <p:nvPr/>
        </p:nvGraphicFramePr>
        <p:xfrm>
          <a:off x="1362075" y="5791200"/>
          <a:ext cx="5395913" cy="609600"/>
        </p:xfrm>
        <a:graphic>
          <a:graphicData uri="http://schemas.openxmlformats.org/presentationml/2006/ole">
            <p:oleObj spid="_x0000_s419845" name="Equation" r:id="rId6" imgW="24382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PE method based on 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Objective: to look beyond the ‘average treatment effect’</a:t>
            </a:r>
          </a:p>
          <a:p>
            <a:r>
              <a:rPr lang="en-US" dirty="0" smtClean="0"/>
              <a:t>Approach: SD </a:t>
            </a:r>
            <a:r>
              <a:rPr lang="en-US" dirty="0" smtClean="0"/>
              <a:t>compares entire distributions not just their summary statistics</a:t>
            </a:r>
          </a:p>
          <a:p>
            <a:r>
              <a:rPr lang="en-US" dirty="0" smtClean="0"/>
              <a:t>Two advantages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Circumvents (highly controversial) cut-off point. </a:t>
            </a:r>
            <a:br>
              <a:rPr lang="en-US" dirty="0" smtClean="0"/>
            </a:br>
            <a:r>
              <a:rPr lang="en-US" dirty="0" smtClean="0"/>
              <a:t>Examples: poverty line, MUAC Z-score cut-off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Unifies analysis for broad classes of welfare indicators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</a:t>
            </a:r>
            <a:r>
              <a:rPr lang="en-US" dirty="0" smtClean="0"/>
              <a:t>of </a:t>
            </a:r>
            <a:r>
              <a:rPr lang="en-US" dirty="0" smtClean="0"/>
              <a:t>Stochastic Dominance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order: A </a:t>
            </a:r>
            <a:r>
              <a:rPr lang="en-US" dirty="0" smtClean="0"/>
              <a:t>FOD B up </a:t>
            </a:r>
            <a:r>
              <a:rPr lang="en-US" dirty="0" smtClean="0"/>
              <a:t>to</a:t>
            </a:r>
            <a:r>
              <a:rPr lang="en-US" dirty="0" smtClean="0"/>
              <a:t>	</a:t>
            </a:r>
            <a:r>
              <a:rPr lang="en-US" dirty="0" smtClean="0"/>
              <a:t>	        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order: </a:t>
            </a:r>
            <a:r>
              <a:rPr lang="en-US" dirty="0" smtClean="0"/>
              <a:t>A </a:t>
            </a:r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 dominates B </a:t>
            </a:r>
            <a:r>
              <a:rPr lang="en-US" dirty="0" err="1" smtClean="0"/>
              <a:t>iff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69" name="Object 9"/>
          <p:cNvGraphicFramePr>
            <a:graphicFrameLocks noChangeAspect="1"/>
          </p:cNvGraphicFramePr>
          <p:nvPr/>
        </p:nvGraphicFramePr>
        <p:xfrm>
          <a:off x="4648200" y="1447800"/>
          <a:ext cx="1600200" cy="457200"/>
        </p:xfrm>
        <a:graphic>
          <a:graphicData uri="http://schemas.openxmlformats.org/presentationml/2006/ole">
            <p:oleObj spid="_x0000_s424969" name="Equation" r:id="rId3" imgW="888614" imgH="253890" progId="Equation.DSMT4">
              <p:embed/>
            </p:oleObj>
          </a:graphicData>
        </a:graphic>
      </p:graphicFrame>
      <p:sp>
        <p:nvSpPr>
          <p:cNvPr id="424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71" name="Object 11"/>
          <p:cNvGraphicFramePr>
            <a:graphicFrameLocks noChangeAspect="1"/>
          </p:cNvGraphicFramePr>
          <p:nvPr/>
        </p:nvGraphicFramePr>
        <p:xfrm>
          <a:off x="5105400" y="1905000"/>
          <a:ext cx="3429000" cy="440871"/>
        </p:xfrm>
        <a:graphic>
          <a:graphicData uri="http://schemas.openxmlformats.org/presentationml/2006/ole">
            <p:oleObj spid="_x0000_s424971" name="Equation" r:id="rId4" imgW="2005729" imgH="253890" progId="Equation.DSMT4">
              <p:embed/>
            </p:oleObj>
          </a:graphicData>
        </a:graphic>
      </p:graphicFrame>
      <p:sp>
        <p:nvSpPr>
          <p:cNvPr id="4249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4973" name="Group 13"/>
          <p:cNvGrpSpPr>
            <a:grpSpLocks noChangeAspect="1"/>
          </p:cNvGrpSpPr>
          <p:nvPr/>
        </p:nvGrpSpPr>
        <p:grpSpPr bwMode="auto">
          <a:xfrm>
            <a:off x="1676400" y="2133601"/>
            <a:ext cx="5562600" cy="3265040"/>
            <a:chOff x="1697" y="5149"/>
            <a:chExt cx="6667" cy="3914"/>
          </a:xfrm>
        </p:grpSpPr>
        <p:sp>
          <p:nvSpPr>
            <p:cNvPr id="424985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697" y="5149"/>
              <a:ext cx="6667" cy="39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4" name="AutoShape 24"/>
            <p:cNvSpPr>
              <a:spLocks noChangeShapeType="1"/>
            </p:cNvSpPr>
            <p:nvPr/>
          </p:nvSpPr>
          <p:spPr bwMode="auto">
            <a:xfrm>
              <a:off x="3226" y="5603"/>
              <a:ext cx="11" cy="29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3" name="AutoShape 23"/>
            <p:cNvSpPr>
              <a:spLocks noChangeShapeType="1"/>
            </p:cNvSpPr>
            <p:nvPr/>
          </p:nvSpPr>
          <p:spPr bwMode="auto">
            <a:xfrm>
              <a:off x="3226" y="8525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2" name="Freeform 22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831"/>
                </a:cxn>
                <a:cxn ang="0">
                  <a:pos x="960" y="2660"/>
                </a:cxn>
                <a:cxn ang="0">
                  <a:pos x="1756" y="2084"/>
                </a:cxn>
                <a:cxn ang="0">
                  <a:pos x="2510" y="1097"/>
                </a:cxn>
                <a:cxn ang="0">
                  <a:pos x="3058" y="576"/>
                </a:cxn>
                <a:cxn ang="0">
                  <a:pos x="3922" y="192"/>
                </a:cxn>
                <a:cxn ang="0">
                  <a:pos x="4978" y="27"/>
                </a:cxn>
                <a:cxn ang="0">
                  <a:pos x="5390" y="27"/>
                </a:cxn>
              </a:cxnLst>
              <a:rect l="0" t="0" r="r" b="b"/>
              <a:pathLst>
                <a:path w="5390" h="2831">
                  <a:moveTo>
                    <a:pt x="0" y="2831"/>
                  </a:moveTo>
                  <a:cubicBezTo>
                    <a:pt x="333" y="2807"/>
                    <a:pt x="667" y="2784"/>
                    <a:pt x="960" y="2660"/>
                  </a:cubicBezTo>
                  <a:cubicBezTo>
                    <a:pt x="1253" y="2536"/>
                    <a:pt x="1498" y="2344"/>
                    <a:pt x="1756" y="2084"/>
                  </a:cubicBezTo>
                  <a:cubicBezTo>
                    <a:pt x="2014" y="1824"/>
                    <a:pt x="2293" y="1348"/>
                    <a:pt x="2510" y="1097"/>
                  </a:cubicBezTo>
                  <a:cubicBezTo>
                    <a:pt x="2727" y="846"/>
                    <a:pt x="2823" y="727"/>
                    <a:pt x="3058" y="576"/>
                  </a:cubicBezTo>
                  <a:cubicBezTo>
                    <a:pt x="3293" y="425"/>
                    <a:pt x="3602" y="283"/>
                    <a:pt x="3922" y="192"/>
                  </a:cubicBezTo>
                  <a:cubicBezTo>
                    <a:pt x="4242" y="101"/>
                    <a:pt x="4733" y="54"/>
                    <a:pt x="4978" y="27"/>
                  </a:cubicBezTo>
                  <a:cubicBezTo>
                    <a:pt x="5223" y="0"/>
                    <a:pt x="5340" y="27"/>
                    <a:pt x="5390" y="2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1" name="Freeform 21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953"/>
                </a:cxn>
                <a:cxn ang="0">
                  <a:pos x="713" y="2604"/>
                </a:cxn>
                <a:cxn ang="0">
                  <a:pos x="1440" y="1644"/>
                </a:cxn>
                <a:cxn ang="0">
                  <a:pos x="2044" y="752"/>
                </a:cxn>
                <a:cxn ang="0">
                  <a:pos x="2812" y="123"/>
                </a:cxn>
                <a:cxn ang="0">
                  <a:pos x="5390" y="12"/>
                </a:cxn>
              </a:cxnLst>
              <a:rect l="0" t="0" r="r" b="b"/>
              <a:pathLst>
                <a:path w="5390" h="2953">
                  <a:moveTo>
                    <a:pt x="0" y="2953"/>
                  </a:moveTo>
                  <a:cubicBezTo>
                    <a:pt x="236" y="2887"/>
                    <a:pt x="473" y="2822"/>
                    <a:pt x="713" y="2604"/>
                  </a:cubicBezTo>
                  <a:cubicBezTo>
                    <a:pt x="953" y="2386"/>
                    <a:pt x="1218" y="1953"/>
                    <a:pt x="1440" y="1644"/>
                  </a:cubicBezTo>
                  <a:cubicBezTo>
                    <a:pt x="1662" y="1335"/>
                    <a:pt x="1815" y="1005"/>
                    <a:pt x="2044" y="752"/>
                  </a:cubicBezTo>
                  <a:cubicBezTo>
                    <a:pt x="2273" y="499"/>
                    <a:pt x="2254" y="246"/>
                    <a:pt x="2812" y="123"/>
                  </a:cubicBezTo>
                  <a:cubicBezTo>
                    <a:pt x="3370" y="0"/>
                    <a:pt x="4380" y="6"/>
                    <a:pt x="5390" y="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0" name="Text Box 20"/>
            <p:cNvSpPr txBox="1">
              <a:spLocks noChangeArrowheads="1"/>
            </p:cNvSpPr>
            <p:nvPr/>
          </p:nvSpPr>
          <p:spPr bwMode="auto">
            <a:xfrm>
              <a:off x="6686" y="8626"/>
              <a:ext cx="1288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MUAC Z-score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9" name="Text Box 19"/>
            <p:cNvSpPr txBox="1">
              <a:spLocks noChangeArrowheads="1"/>
            </p:cNvSpPr>
            <p:nvPr/>
          </p:nvSpPr>
          <p:spPr bwMode="auto">
            <a:xfrm>
              <a:off x="1865" y="5429"/>
              <a:ext cx="1266" cy="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Cumulative % of population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8" name="Text Box 18"/>
            <p:cNvSpPr txBox="1">
              <a:spLocks noChangeArrowheads="1"/>
            </p:cNvSpPr>
            <p:nvPr/>
          </p:nvSpPr>
          <p:spPr bwMode="auto">
            <a:xfrm>
              <a:off x="5305" y="7033"/>
              <a:ext cx="1308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7" name="Text Box 17"/>
            <p:cNvSpPr txBox="1">
              <a:spLocks noChangeArrowheads="1"/>
            </p:cNvSpPr>
            <p:nvPr/>
          </p:nvSpPr>
          <p:spPr bwMode="auto">
            <a:xfrm>
              <a:off x="4007" y="6558"/>
              <a:ext cx="697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6" name="Text Box 16"/>
            <p:cNvSpPr txBox="1">
              <a:spLocks noChangeArrowheads="1"/>
            </p:cNvSpPr>
            <p:nvPr/>
          </p:nvSpPr>
          <p:spPr bwMode="auto">
            <a:xfrm>
              <a:off x="6276" y="8626"/>
              <a:ext cx="3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5642" y="8626"/>
              <a:ext cx="5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4" name="AutoShape 14"/>
            <p:cNvSpPr>
              <a:spLocks noChangeShapeType="1"/>
            </p:cNvSpPr>
            <p:nvPr/>
          </p:nvSpPr>
          <p:spPr bwMode="auto">
            <a:xfrm>
              <a:off x="5886" y="5603"/>
              <a:ext cx="10" cy="29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733800" y="5715000"/>
          <a:ext cx="3886200" cy="490315"/>
        </p:xfrm>
        <a:graphic>
          <a:graphicData uri="http://schemas.openxmlformats.org/presentationml/2006/ole">
            <p:oleObj spid="_x0000_s424973" name="Equation" r:id="rId5" imgW="20320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 and single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SD </a:t>
            </a:r>
            <a:r>
              <a:rPr lang="en-US" dirty="0" smtClean="0"/>
              <a:t>dominance criteria</a:t>
            </a:r>
          </a:p>
          <a:p>
            <a:pPr lvl="1"/>
            <a:r>
              <a:rPr lang="en-US" dirty="0" smtClean="0"/>
              <a:t>Apply directly </a:t>
            </a:r>
            <a:r>
              <a:rPr lang="en-US" dirty="0" smtClean="0"/>
              <a:t>to single difference evaluation (across time OR across treatment and control groups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 not directly apply to DD</a:t>
            </a:r>
            <a:endParaRPr lang="en-US" dirty="0" smtClean="0"/>
          </a:p>
          <a:p>
            <a:r>
              <a:rPr lang="en-US" dirty="0" smtClean="0"/>
              <a:t>Literature </a:t>
            </a:r>
            <a:r>
              <a:rPr lang="en-US" dirty="0" smtClean="0"/>
              <a:t>to date:</a:t>
            </a:r>
          </a:p>
          <a:p>
            <a:pPr lvl="1"/>
            <a:r>
              <a:rPr lang="en-US" dirty="0" smtClean="0"/>
              <a:t>Single </a:t>
            </a:r>
            <a:r>
              <a:rPr lang="en-US" dirty="0" smtClean="0"/>
              <a:t>paper</a:t>
            </a:r>
            <a:r>
              <a:rPr lang="en-US" dirty="0" smtClean="0"/>
              <a:t>:  </a:t>
            </a:r>
            <a:r>
              <a:rPr lang="en-US" dirty="0" err="1" smtClean="0"/>
              <a:t>Verme</a:t>
            </a:r>
            <a:r>
              <a:rPr lang="en-US" dirty="0" smtClean="0"/>
              <a:t> (2010) on single differences</a:t>
            </a:r>
          </a:p>
          <a:p>
            <a:pPr lvl="1"/>
            <a:r>
              <a:rPr lang="en-US" dirty="0" smtClean="0"/>
              <a:t>SD entirely absent from PE literature (e.g</a:t>
            </a:r>
            <a:r>
              <a:rPr lang="en-US" dirty="0" smtClean="0"/>
              <a:t>. </a:t>
            </a:r>
            <a:r>
              <a:rPr lang="en-US" dirty="0" smtClean="0"/>
              <a:t>Handbook of </a:t>
            </a:r>
            <a:r>
              <a:rPr lang="en-US" dirty="0" smtClean="0"/>
              <a:t>Development Economics)</a:t>
            </a:r>
            <a:endParaRPr lang="en-US" dirty="0"/>
          </a:p>
        </p:txBody>
      </p:sp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SD to DD estimation -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importance: evaluate beyond-mean effect in non-experimental data</a:t>
            </a:r>
          </a:p>
          <a:p>
            <a:r>
              <a:rPr lang="en-US" dirty="0" smtClean="0"/>
              <a:t>Let	 		 , </a:t>
            </a:r>
            <a:r>
              <a:rPr lang="en-US" dirty="0" smtClean="0">
                <a:latin typeface="Euclid Fraktur" pitchFamily="66" charset="2"/>
              </a:rPr>
              <a:t>G</a:t>
            </a:r>
            <a:r>
              <a:rPr lang="en-US" dirty="0" smtClean="0"/>
              <a:t> denote the set of probability density functions of Δ. 		and </a:t>
            </a:r>
          </a:p>
          <a:p>
            <a:r>
              <a:rPr lang="en-US" dirty="0" smtClean="0"/>
              <a:t>The respective </a:t>
            </a:r>
            <a:r>
              <a:rPr lang="en-US" dirty="0" err="1" smtClean="0"/>
              <a:t>cdfs</a:t>
            </a:r>
            <a:r>
              <a:rPr lang="en-US" dirty="0" smtClean="0"/>
              <a:t> </a:t>
            </a:r>
            <a:r>
              <a:rPr lang="en-US" dirty="0" smtClean="0"/>
              <a:t>of changes are </a:t>
            </a:r>
            <a:r>
              <a:rPr lang="en-US" i="1" dirty="0" smtClean="0"/>
              <a:t>G</a:t>
            </a:r>
            <a:r>
              <a:rPr lang="en-US" i="1" baseline="-25000" dirty="0" smtClean="0"/>
              <a:t>A</a:t>
            </a:r>
            <a:r>
              <a:rPr lang="en-US" i="1" dirty="0" smtClean="0"/>
              <a:t>(</a:t>
            </a:r>
            <a:r>
              <a:rPr lang="en-US" dirty="0" smtClean="0"/>
              <a:t>Δ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i="1" baseline="-25000" dirty="0" smtClean="0"/>
              <a:t>B</a:t>
            </a:r>
            <a:r>
              <a:rPr lang="en-US" i="1" dirty="0" smtClean="0"/>
              <a:t>(</a:t>
            </a:r>
            <a:r>
              <a:rPr lang="en-US" dirty="0" smtClean="0"/>
              <a:t>Δ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Then A FOD B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 dominates B </a:t>
            </a:r>
            <a:r>
              <a:rPr lang="en-US" dirty="0" err="1" smtClean="0"/>
              <a:t>iff</a:t>
            </a:r>
            <a:endParaRPr lang="en-US" dirty="0" smtClean="0"/>
          </a:p>
        </p:txBody>
      </p:sp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1" name="Object 1"/>
          <p:cNvGraphicFramePr>
            <a:graphicFrameLocks noChangeAspect="1"/>
          </p:cNvGraphicFramePr>
          <p:nvPr/>
        </p:nvGraphicFramePr>
        <p:xfrm>
          <a:off x="1828800" y="2286000"/>
          <a:ext cx="1676400" cy="515815"/>
        </p:xfrm>
        <a:graphic>
          <a:graphicData uri="http://schemas.openxmlformats.org/presentationml/2006/ole">
            <p:oleObj spid="_x0000_s430081" name="Equation" r:id="rId3" imgW="736600" imgH="228600" progId="Equation.DSMT4">
              <p:embed/>
            </p:oleObj>
          </a:graphicData>
        </a:graphic>
      </p:graphicFrame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3" name="Object 3"/>
          <p:cNvGraphicFramePr>
            <a:graphicFrameLocks noChangeAspect="1"/>
          </p:cNvGraphicFramePr>
          <p:nvPr/>
        </p:nvGraphicFramePr>
        <p:xfrm>
          <a:off x="3124200" y="2667000"/>
          <a:ext cx="1600200" cy="533400"/>
        </p:xfrm>
        <a:graphic>
          <a:graphicData uri="http://schemas.openxmlformats.org/presentationml/2006/ole">
            <p:oleObj spid="_x0000_s430083" name="Equation" r:id="rId4" imgW="685800" imgH="228600" progId="Equation.DSMT4">
              <p:embed/>
            </p:oleObj>
          </a:graphicData>
        </a:graphic>
      </p:graphicFrame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5181600" y="2743200"/>
          <a:ext cx="1371600" cy="457200"/>
        </p:xfrm>
        <a:graphic>
          <a:graphicData uri="http://schemas.openxmlformats.org/presentationml/2006/ole">
            <p:oleObj spid="_x0000_s430085" name="Equation" r:id="rId5" imgW="685800" imgH="228600" progId="Equation.DSMT4">
              <p:embed/>
            </p:oleObj>
          </a:graphicData>
        </a:graphic>
      </p:graphicFrame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3505199" y="3657600"/>
          <a:ext cx="4131733" cy="457200"/>
        </p:xfrm>
        <a:graphic>
          <a:graphicData uri="http://schemas.openxmlformats.org/presentationml/2006/ole">
            <p:oleObj spid="_x0000_s430087" name="Equation" r:id="rId6" imgW="2324100" imgH="254000" progId="Equation.DSMT4">
              <p:embed/>
            </p:oleObj>
          </a:graphicData>
        </a:graphic>
      </p:graphicFrame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9" name="Object 9"/>
          <p:cNvGraphicFramePr>
            <a:graphicFrameLocks noChangeAspect="1"/>
          </p:cNvGraphicFramePr>
          <p:nvPr/>
        </p:nvGraphicFramePr>
        <p:xfrm>
          <a:off x="4495800" y="4150714"/>
          <a:ext cx="4495800" cy="497486"/>
        </p:xfrm>
        <a:graphic>
          <a:graphicData uri="http://schemas.openxmlformats.org/presentationml/2006/ole">
            <p:oleObj spid="_x0000_s430089" name="Equation" r:id="rId7" imgW="2324100" imgH="254000" progId="Equation.DSMT4">
              <p:embed/>
            </p:oleObj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990600" y="3657600"/>
            <a:ext cx="6934200" cy="4572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38780</TotalTime>
  <Words>1654</Words>
  <Application>Microsoft Office PowerPoint</Application>
  <PresentationFormat>On-screen Show (4:3)</PresentationFormat>
  <Paragraphs>309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Equity</vt:lpstr>
      <vt:lpstr>Equation</vt:lpstr>
      <vt:lpstr>MathType 5.0 Equation</vt:lpstr>
      <vt:lpstr>Document</vt:lpstr>
      <vt:lpstr>A stochastic dominance approach to program evaluation </vt:lpstr>
      <vt:lpstr>Motivation</vt:lpstr>
      <vt:lpstr>Main Contributions of this paper</vt:lpstr>
      <vt:lpstr>Main Results</vt:lpstr>
      <vt:lpstr>Program evaluation (PE) methods</vt:lpstr>
      <vt:lpstr>New PE method based on SD</vt:lpstr>
      <vt:lpstr>Definition of Stochastic Dominance</vt:lpstr>
      <vt:lpstr>SD and single differences</vt:lpstr>
      <vt:lpstr>Expanding SD to DD estimation - Method</vt:lpstr>
      <vt:lpstr>Expanding SD to DD estimation – 2 differences in interpretation</vt:lpstr>
      <vt:lpstr>Setting and data</vt:lpstr>
      <vt:lpstr>The pseudo panel used</vt:lpstr>
      <vt:lpstr>Results: DD Regression</vt:lpstr>
      <vt:lpstr>Results – DD regression panel</vt:lpstr>
      <vt:lpstr>Stochastic Dominance Results</vt:lpstr>
      <vt:lpstr>Slide 16</vt:lpstr>
      <vt:lpstr>Slide 17</vt:lpstr>
      <vt:lpstr>Slide 18</vt:lpstr>
      <vt:lpstr>Conclusions</vt:lpstr>
      <vt:lpstr>Thank you.</vt:lpstr>
      <vt:lpstr>Expanding SD to DD estimation – controlling for covariates</vt:lpstr>
      <vt:lpstr>SD, poverty &amp; social welfare orderings (1)</vt:lpstr>
      <vt:lpstr>SD, poverty &amp; social welfare orderings (2)</vt:lpstr>
      <vt:lpstr>The data (2) – extent of malnutrition</vt:lpstr>
      <vt:lpstr>DD Regression 2</vt:lpstr>
      <vt:lpstr>Results – DD regression indiv data</vt:lpstr>
      <vt:lpstr>Full table of SD results</vt:lpstr>
      <vt:lpstr>Slide 28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determinants of inequality in Pakistan</dc:title>
  <dc:creator>Felix Naschold</dc:creator>
  <cp:lastModifiedBy>Felix Naschold</cp:lastModifiedBy>
  <cp:revision>885</cp:revision>
  <dcterms:created xsi:type="dcterms:W3CDTF">2003-11-02T22:57:00Z</dcterms:created>
  <dcterms:modified xsi:type="dcterms:W3CDTF">2010-07-27T13:39:29Z</dcterms:modified>
</cp:coreProperties>
</file>